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82" r:id="rId4"/>
    <p:sldId id="257" r:id="rId5"/>
    <p:sldId id="258" r:id="rId6"/>
    <p:sldId id="259" r:id="rId7"/>
    <p:sldId id="260" r:id="rId8"/>
    <p:sldId id="261" r:id="rId9"/>
    <p:sldId id="263" r:id="rId10"/>
    <p:sldId id="262" r:id="rId11"/>
    <p:sldId id="264" r:id="rId12"/>
    <p:sldId id="283" r:id="rId13"/>
    <p:sldId id="265" r:id="rId14"/>
    <p:sldId id="267" r:id="rId15"/>
    <p:sldId id="268" r:id="rId16"/>
    <p:sldId id="269" r:id="rId17"/>
    <p:sldId id="275" r:id="rId18"/>
    <p:sldId id="276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Montserrat Classic" panose="020F050202020403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Condensed" panose="02000000000000000000" pitchFamily="2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BFF"/>
    <a:srgbClr val="156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746" autoAdjust="0"/>
    <p:restoredTop sz="94719" autoAdjust="0"/>
  </p:normalViewPr>
  <p:slideViewPr>
    <p:cSldViewPr>
      <p:cViewPr varScale="1">
        <p:scale>
          <a:sx n="50" d="100"/>
          <a:sy n="50" d="100"/>
        </p:scale>
        <p:origin x="216" y="1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5054" t="5429" r="6003" b="542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11469" y="2808207"/>
            <a:ext cx="12865063" cy="5395661"/>
            <a:chOff x="0" y="0"/>
            <a:chExt cx="17153417" cy="7194214"/>
          </a:xfrm>
        </p:grpSpPr>
        <p:sp>
          <p:nvSpPr>
            <p:cNvPr id="3" name="TextBox 3"/>
            <p:cNvSpPr txBox="1"/>
            <p:nvPr/>
          </p:nvSpPr>
          <p:spPr>
            <a:xfrm>
              <a:off x="0" y="1057184"/>
              <a:ext cx="17153417" cy="3185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616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600" b="1" i="0" u="none" strike="noStrike" kern="1200" cap="none" spc="632" normalizeH="0" baseline="0" noProof="0" dirty="0">
                  <a:ln>
                    <a:noFill/>
                  </a:ln>
                  <a:solidFill>
                    <a:srgbClr val="F2FAFF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3D-POSITIONSBESTIMMUNG MIT SENSOR FUSION-BASIERTEN ALGORITHMEN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55951" y="5793788"/>
              <a:ext cx="14841515" cy="1400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7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51" b="0" i="0" u="none" strike="noStrike" kern="1200" cap="none" spc="73" normalizeH="0" baseline="0" noProof="0">
                  <a:ln>
                    <a:noFill/>
                  </a:ln>
                  <a:solidFill>
                    <a:srgbClr val="F2FAF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Präsentiert von Riccardo Feingold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427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51" b="0" i="0" u="none" strike="noStrike" kern="1200" cap="none" spc="73" normalizeH="0" baseline="0" noProof="0">
                  <a:ln>
                    <a:noFill/>
                  </a:ln>
                  <a:solidFill>
                    <a:srgbClr val="F2FAFF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13.12.19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1484917" y="0"/>
              <a:ext cx="14221408" cy="108293"/>
            </a:xfrm>
            <a:prstGeom prst="rect">
              <a:avLst/>
            </a:prstGeom>
            <a:solidFill>
              <a:srgbClr val="F2FAFF"/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1484917" y="5050294"/>
              <a:ext cx="14221408" cy="108293"/>
            </a:xfrm>
            <a:prstGeom prst="rect">
              <a:avLst/>
            </a:prstGeom>
            <a:solidFill>
              <a:srgbClr val="F2FAFF"/>
            </a:solidFill>
          </p:spPr>
        </p:sp>
      </p:grpSp>
    </p:spTree>
    <p:extLst>
      <p:ext uri="{BB962C8B-B14F-4D97-AF65-F5344CB8AC3E}">
        <p14:creationId xmlns:p14="http://schemas.microsoft.com/office/powerpoint/2010/main" val="2389566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363" r="1311" b="84570"/>
          <a:stretch>
            <a:fillRect/>
          </a:stretch>
        </p:blipFill>
        <p:spPr>
          <a:xfrm>
            <a:off x="-154358" y="-164078"/>
            <a:ext cx="18596716" cy="16378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510233" y="1867394"/>
            <a:ext cx="2543175" cy="254317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505364" y="4136324"/>
            <a:ext cx="6552914" cy="54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3600" b="1" spc="89" dirty="0">
                <a:solidFill>
                  <a:srgbClr val="244357"/>
                </a:solidFill>
                <a:latin typeface="Roboto Condensed"/>
              </a:rPr>
              <a:t>GPS MODUL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05364" y="8465703"/>
            <a:ext cx="6552914" cy="54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3600" b="1" spc="89">
                <a:solidFill>
                  <a:srgbClr val="244357"/>
                </a:solidFill>
                <a:latin typeface="Roboto Condensed"/>
              </a:rPr>
              <a:t>BAROMETER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348120" y="5155571"/>
            <a:ext cx="2867401" cy="331013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264327"/>
            <a:ext cx="1055620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4"/>
              </a:lnSpc>
            </a:pPr>
            <a:r>
              <a:rPr lang="en-US" sz="5500" b="1" spc="577" dirty="0">
                <a:solidFill>
                  <a:srgbClr val="FEFEFE"/>
                </a:solidFill>
                <a:latin typeface="Roboto Condensed"/>
              </a:rPr>
              <a:t>Map Matching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5710" y="9347906"/>
            <a:ext cx="1650745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 dirty="0" err="1">
                <a:solidFill>
                  <a:srgbClr val="244357"/>
                </a:solidFill>
                <a:latin typeface="Roboto"/>
              </a:rPr>
              <a:t>Abteilung</a:t>
            </a:r>
            <a:r>
              <a:rPr lang="en-US" sz="1500" spc="157" dirty="0">
                <a:solidFill>
                  <a:srgbClr val="244357"/>
                </a:solidFill>
                <a:latin typeface="Roboto"/>
              </a:rPr>
              <a:t> MN | Riccardo Feingold</a:t>
            </a:r>
          </a:p>
          <a:p>
            <a:pPr algn="r">
              <a:lnSpc>
                <a:spcPts val="2175"/>
              </a:lnSpc>
            </a:pPr>
            <a:r>
              <a:rPr lang="en-US" sz="1500" spc="157" dirty="0" err="1">
                <a:solidFill>
                  <a:srgbClr val="244357"/>
                </a:solidFill>
                <a:latin typeface="Roboto"/>
              </a:rPr>
              <a:t>Klasse</a:t>
            </a:r>
            <a:r>
              <a:rPr lang="en-US" sz="1500" spc="157" dirty="0">
                <a:solidFill>
                  <a:srgbClr val="244357"/>
                </a:solidFill>
                <a:latin typeface="Roboto"/>
              </a:rPr>
              <a:t> M20c</a:t>
            </a:r>
          </a:p>
        </p:txBody>
      </p:sp>
      <p:pic>
        <p:nvPicPr>
          <p:cNvPr id="12" name="Onlinemedien 1" descr="output_7ZNV28.mp4">
            <a:hlinkClick r:id="" action="ppaction://media"/>
            <a:extLst>
              <a:ext uri="{FF2B5EF4-FFF2-40B4-BE49-F238E27FC236}">
                <a16:creationId xmlns:a16="http://schemas.microsoft.com/office/drawing/2014/main" id="{F9EA4EB3-C6CE-B144-9EC6-221AB76181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lum bright="-20000" contrast="40000"/>
          </a:blip>
          <a:stretch>
            <a:fillRect/>
          </a:stretch>
        </p:blipFill>
        <p:spPr>
          <a:xfrm>
            <a:off x="646963" y="1600844"/>
            <a:ext cx="7620000" cy="7620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1662907"/>
            <a:ext cx="6856527" cy="697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44"/>
              </a:lnSpc>
            </a:pPr>
            <a:r>
              <a:rPr lang="de-CH" sz="4575" b="0" spc="114" dirty="0">
                <a:solidFill>
                  <a:srgbClr val="244357"/>
                </a:solidFill>
                <a:latin typeface="Roboto Condensed"/>
              </a:rPr>
              <a:t>Point </a:t>
            </a:r>
            <a:r>
              <a:rPr lang="de-CH" sz="4575" b="0" spc="114" dirty="0" err="1">
                <a:solidFill>
                  <a:srgbClr val="244357"/>
                </a:solidFill>
                <a:latin typeface="Roboto Condensed"/>
              </a:rPr>
              <a:t>To</a:t>
            </a:r>
            <a:r>
              <a:rPr lang="de-CH" sz="4575" b="0" spc="114" dirty="0">
                <a:solidFill>
                  <a:srgbClr val="244357"/>
                </a:solidFill>
                <a:latin typeface="Roboto Condensed"/>
              </a:rPr>
              <a:t> Point-Methode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B916D55-606C-344E-82A8-5685D438C5D5}"/>
              </a:ext>
            </a:extLst>
          </p:cNvPr>
          <p:cNvCxnSpPr>
            <a:cxnSpLocks/>
          </p:cNvCxnSpPr>
          <p:nvPr/>
        </p:nvCxnSpPr>
        <p:spPr>
          <a:xfrm flipV="1">
            <a:off x="8411667" y="3555371"/>
            <a:ext cx="2629637" cy="1600200"/>
          </a:xfrm>
          <a:prstGeom prst="straightConnector1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13E34BB-298A-A84C-8FF7-0AA2D84ED700}"/>
              </a:ext>
            </a:extLst>
          </p:cNvPr>
          <p:cNvCxnSpPr>
            <a:cxnSpLocks/>
          </p:cNvCxnSpPr>
          <p:nvPr/>
        </p:nvCxnSpPr>
        <p:spPr>
          <a:xfrm>
            <a:off x="8411667" y="5187693"/>
            <a:ext cx="2629637" cy="1892929"/>
          </a:xfrm>
          <a:prstGeom prst="straightConnector1">
            <a:avLst/>
          </a:prstGeom>
          <a:ln w="76200"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8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54358" y="-164078"/>
            <a:ext cx="18596716" cy="16378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675370"/>
            <a:ext cx="7162769" cy="57974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18328" y="2981972"/>
            <a:ext cx="9969672" cy="518423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264327"/>
            <a:ext cx="6145329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2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577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Filtering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594628"/>
            <a:ext cx="5507082" cy="697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4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4575" b="1" i="0" u="none" strike="noStrike" kern="1200" cap="none" spc="114" normalizeH="0" baseline="0" noProof="0" dirty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Mein </a:t>
            </a:r>
            <a:r>
              <a:rPr lang="de-CH" sz="4575" b="1" spc="114" dirty="0" err="1">
                <a:solidFill>
                  <a:srgbClr val="244357"/>
                </a:solidFill>
                <a:latin typeface="Roboto Condensed"/>
              </a:rPr>
              <a:t>e</a:t>
            </a:r>
            <a:r>
              <a:rPr kumimoji="0" lang="de-CH" sz="4575" b="1" i="0" u="none" strike="noStrike" kern="1200" cap="none" spc="114" normalizeH="0" baseline="0" noProof="0" dirty="0" err="1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igener</a:t>
            </a:r>
            <a:r>
              <a:rPr kumimoji="0" lang="de-CH" sz="4575" b="1" i="0" u="none" strike="noStrike" kern="1200" cap="none" spc="114" normalizeH="0" baseline="0" noProof="0" dirty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Filter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5710" y="9347906"/>
            <a:ext cx="1650745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Abteilung MN | Riccardo Feingold</a:t>
            </a:r>
          </a:p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Klasse M20c</a:t>
            </a:r>
          </a:p>
        </p:txBody>
      </p:sp>
    </p:spTree>
    <p:extLst>
      <p:ext uri="{BB962C8B-B14F-4D97-AF65-F5344CB8AC3E}">
        <p14:creationId xmlns:p14="http://schemas.microsoft.com/office/powerpoint/2010/main" val="12231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54358" y="-164078"/>
            <a:ext cx="18596716" cy="16378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51777"/>
            <a:ext cx="11865364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2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577" normalizeH="0" baseline="0" noProof="0" dirty="0" err="1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Messungen</a:t>
            </a:r>
            <a:r>
              <a:rPr kumimoji="0" lang="en-US" sz="5500" b="1" i="0" u="none" strike="noStrike" kern="1200" cap="none" spc="577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</a:t>
            </a:r>
            <a:r>
              <a:rPr kumimoji="0" lang="en-US" sz="5500" b="1" i="0" u="none" strike="noStrike" kern="1200" cap="none" spc="577" normalizeH="0" baseline="0" noProof="0" dirty="0" err="1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mit</a:t>
            </a:r>
            <a:r>
              <a:rPr kumimoji="0" lang="en-US" sz="5500" b="1" i="0" u="none" strike="noStrike" kern="1200" cap="none" spc="577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Sensor-Fusion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5710" y="9347906"/>
            <a:ext cx="1650745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Abteilung MN | Riccardo Feingold</a:t>
            </a:r>
          </a:p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Klasse M20c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385" b="385"/>
          <a:stretch>
            <a:fillRect/>
          </a:stretch>
        </p:blipFill>
        <p:spPr>
          <a:xfrm>
            <a:off x="2752078" y="1473782"/>
            <a:ext cx="12305629" cy="792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54358" y="-164078"/>
            <a:ext cx="18596716" cy="16378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51777"/>
            <a:ext cx="11865364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2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577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Und das GPS?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5710" y="9347906"/>
            <a:ext cx="1650745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Abteilung MN | Riccardo Feingold</a:t>
            </a:r>
          </a:p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Klasse M20c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417" b="417"/>
          <a:stretch>
            <a:fillRect/>
          </a:stretch>
        </p:blipFill>
        <p:spPr>
          <a:xfrm>
            <a:off x="2752078" y="1473782"/>
            <a:ext cx="12305629" cy="792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9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5710" y="9347906"/>
            <a:ext cx="1650745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Abteilung MN | Riccardo Feingold</a:t>
            </a:r>
          </a:p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Klasse M20c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8000"/>
          </a:blip>
          <a:srcRect/>
          <a:stretch>
            <a:fillRect/>
          </a:stretch>
        </p:blipFill>
        <p:spPr>
          <a:xfrm>
            <a:off x="0" y="-1470291"/>
            <a:ext cx="18288000" cy="1218438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904875"/>
            <a:ext cx="8312008" cy="869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0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96" b="1" i="0" u="none" strike="noStrike" kern="1200" cap="none" spc="122" normalizeH="0" baseline="0" noProof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2D-POSITIONSBESTIMMUNG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899931"/>
            <a:ext cx="6862495" cy="4576874"/>
            <a:chOff x="0" y="0"/>
            <a:chExt cx="9149993" cy="6102498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0"/>
              <a:ext cx="8726278" cy="3869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321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574" b="1" i="0" u="none" strike="noStrike" kern="1200" cap="none" spc="0" normalizeH="0" baseline="0" noProof="0">
                  <a:ln>
                    <a:noFill/>
                  </a:ln>
                  <a:solidFill>
                    <a:srgbClr val="244357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rPr>
                <a:t>~100%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488585"/>
              <a:ext cx="9149993" cy="1613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83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34" b="0" i="0" u="none" strike="noStrike" kern="1200" cap="none" spc="29" normalizeH="0" baseline="0" noProof="0">
                  <a:ln>
                    <a:noFill/>
                  </a:ln>
                  <a:solidFill>
                    <a:srgbClr val="244357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Übereinstimmung mit der Teststrecke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240296" y="1774862"/>
            <a:ext cx="9320612" cy="7491364"/>
            <a:chOff x="0" y="-1"/>
            <a:chExt cx="7467600" cy="6002021"/>
          </a:xfrm>
        </p:grpSpPr>
        <p:sp>
          <p:nvSpPr>
            <p:cNvPr id="12" name="Freeform 12"/>
            <p:cNvSpPr/>
            <p:nvPr/>
          </p:nvSpPr>
          <p:spPr>
            <a:xfrm>
              <a:off x="0" y="-1"/>
              <a:ext cx="7467600" cy="600202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1763" t="5888" r="1899" b="30141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</p:grpSp>
    </p:spTree>
    <p:extLst>
      <p:ext uri="{BB962C8B-B14F-4D97-AF65-F5344CB8AC3E}">
        <p14:creationId xmlns:p14="http://schemas.microsoft.com/office/powerpoint/2010/main" val="53756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1273" y="9347906"/>
            <a:ext cx="17191891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F2FA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Abteilung MN | Riccardo Feingold</a:t>
            </a:r>
          </a:p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F2FA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Klasse M20c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02121" y="1400175"/>
            <a:ext cx="9862178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214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5500" b="1" i="0" u="none" strike="noStrike" kern="1200" cap="none" spc="57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WHAT'S NEXT?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54786" y="7600152"/>
            <a:ext cx="3701397" cy="102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0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800" b="0" i="0" u="none" strike="noStrike" kern="1200" cap="none" spc="70" normalizeH="0" baseline="0" dirty="0">
                <a:ln>
                  <a:noFill/>
                </a:ln>
                <a:solidFill>
                  <a:srgbClr val="F2FA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Ortungsspiel</a:t>
            </a:r>
          </a:p>
          <a:p>
            <a:pPr marL="0" marR="0" lvl="0" indent="0" algn="ctr" defTabSz="914400" rtl="0" eaLnBrk="1" fontAlgn="auto" latinLnBrk="0" hangingPunct="1">
              <a:lnSpc>
                <a:spcPts val="4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800" b="0" i="0" u="none" strike="noStrike" kern="1200" cap="none" spc="70" normalizeH="0" baseline="0" dirty="0">
                <a:ln>
                  <a:noFill/>
                </a:ln>
                <a:solidFill>
                  <a:srgbClr val="F2FA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z.B. wie Mr. X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93301" y="7600152"/>
            <a:ext cx="3701397" cy="1028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059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CH" sz="2800" b="0" i="0" u="none" strike="noStrike" kern="1200" cap="none" spc="70" normalizeH="0" baseline="0" dirty="0">
                <a:ln>
                  <a:noFill/>
                </a:ln>
                <a:solidFill>
                  <a:srgbClr val="F2FA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Höhenprofil </a:t>
            </a:r>
          </a:p>
          <a:p>
            <a:pPr marL="0" marR="0" lvl="0" indent="0" algn="ctr" defTabSz="914400" rtl="0" eaLnBrk="1" fontAlgn="auto" latinLnBrk="0" hangingPunct="1">
              <a:lnSpc>
                <a:spcPts val="406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de-CH" sz="2800" b="0" i="0" u="none" strike="noStrike" kern="1200" cap="none" spc="70" normalizeH="0" baseline="0" dirty="0">
                <a:ln>
                  <a:noFill/>
                </a:ln>
                <a:solidFill>
                  <a:srgbClr val="F2FA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erstellen lassen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45378" y="7600152"/>
            <a:ext cx="3459604" cy="484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06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70" normalizeH="0" baseline="0" noProof="0" dirty="0" err="1">
                <a:ln>
                  <a:noFill/>
                </a:ln>
                <a:solidFill>
                  <a:srgbClr val="F2FA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Drohnenlieferservice</a:t>
            </a:r>
            <a:endParaRPr kumimoji="0" lang="en-US" sz="2800" b="0" i="0" u="none" strike="noStrike" kern="1200" cap="none" spc="70" normalizeH="0" baseline="0" noProof="0" dirty="0">
              <a:ln>
                <a:noFill/>
              </a:ln>
              <a:solidFill>
                <a:srgbClr val="F2FA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15557" y="3706022"/>
            <a:ext cx="3979856" cy="397985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123693" y="4706021"/>
            <a:ext cx="3902974" cy="283453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268200" y="5008729"/>
            <a:ext cx="3619488" cy="361948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642491" y="4537537"/>
            <a:ext cx="3003019" cy="300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13480"/>
          <a:stretch>
            <a:fillRect/>
          </a:stretch>
        </p:blipFill>
        <p:spPr>
          <a:xfrm>
            <a:off x="-154358" y="1473782"/>
            <a:ext cx="18596716" cy="91841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394533"/>
            <a:ext cx="5497629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14"/>
              </a:lnSpc>
              <a:spcBef>
                <a:spcPct val="0"/>
              </a:spcBef>
            </a:pPr>
            <a:r>
              <a:rPr lang="en-US" sz="5500" b="1" i="0" spc="577" dirty="0">
                <a:solidFill>
                  <a:srgbClr val="FFFFFF"/>
                </a:solidFill>
                <a:latin typeface="Roboto Condensed"/>
              </a:rPr>
              <a:t>FAZIT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1273" y="9624131"/>
            <a:ext cx="17191891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Pixelast | Design and Tech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808596" y="2301664"/>
            <a:ext cx="8450704" cy="6355546"/>
            <a:chOff x="0" y="-85725"/>
            <a:chExt cx="11267606" cy="8474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6"/>
                <p:cNvSpPr txBox="1"/>
                <p:nvPr/>
              </p:nvSpPr>
              <p:spPr>
                <a:xfrm>
                  <a:off x="0" y="1031871"/>
                  <a:ext cx="11267606" cy="1085767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l">
                    <a:lnSpc>
                      <a:spcPts val="3335"/>
                    </a:lnSpc>
                  </a:pPr>
                  <a:r>
                    <a:rPr lang="de-CH" sz="2300" spc="57" dirty="0">
                      <a:solidFill>
                        <a:srgbClr val="F2FAFF"/>
                      </a:solidFill>
                      <a:latin typeface="Roboto"/>
                    </a:rPr>
                    <a:t>Genauigkeit von </a:t>
                  </a:r>
                  <a14:m>
                    <m:oMath xmlns:m="http://schemas.openxmlformats.org/officeDocument/2006/math">
                      <m:r>
                        <a:rPr lang="de-CH" sz="2300" i="1" spc="57" smtClean="0">
                          <a:solidFill>
                            <a:srgbClr val="F2FA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</m:oMath>
                  </a14:m>
                  <a:r>
                    <a:rPr lang="de-CH" sz="2300" spc="57" dirty="0">
                      <a:solidFill>
                        <a:srgbClr val="F2FAFF"/>
                      </a:solidFill>
                      <a:latin typeface="Roboto"/>
                    </a:rPr>
                    <a:t> 1.3 m erreicht</a:t>
                  </a:r>
                </a:p>
                <a:p>
                  <a:pPr algn="l">
                    <a:lnSpc>
                      <a:spcPts val="3335"/>
                    </a:lnSpc>
                  </a:pPr>
                  <a:endParaRPr lang="de-CH" sz="2300" spc="57" dirty="0">
                    <a:solidFill>
                      <a:srgbClr val="F2FAFF"/>
                    </a:solidFill>
                    <a:latin typeface="Roboto"/>
                  </a:endParaRPr>
                </a:p>
              </p:txBody>
            </p:sp>
          </mc:Choice>
          <mc:Fallback xmlns="">
            <p:sp>
              <p:nvSpPr>
                <p:cNvPr id="6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031871"/>
                  <a:ext cx="11267606" cy="1085767"/>
                </a:xfrm>
                <a:prstGeom prst="rect">
                  <a:avLst/>
                </a:prstGeom>
                <a:blipFill>
                  <a:blip r:embed="rId3"/>
                  <a:stretch>
                    <a:fillRect l="-2102" t="-6154"/>
                  </a:stretch>
                </a:blipFill>
              </p:spPr>
              <p:txBody>
                <a:bodyPr/>
                <a:lstStyle/>
                <a:p>
                  <a:r>
                    <a:rPr lang="de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7"/>
            <p:cNvSpPr txBox="1"/>
            <p:nvPr/>
          </p:nvSpPr>
          <p:spPr>
            <a:xfrm>
              <a:off x="0" y="-85725"/>
              <a:ext cx="7593069" cy="756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85"/>
                </a:lnSpc>
              </a:pPr>
              <a:r>
                <a:rPr lang="en-US" sz="3300" b="1" spc="82">
                  <a:solidFill>
                    <a:srgbClr val="F2FAFF"/>
                  </a:solidFill>
                  <a:latin typeface="Roboto"/>
                </a:rPr>
                <a:t>MA-ZIEL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166649"/>
              <a:ext cx="11267606" cy="1086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5"/>
                </a:lnSpc>
              </a:pPr>
              <a:r>
                <a:rPr lang="en-US" sz="2300" spc="57">
                  <a:solidFill>
                    <a:srgbClr val="F2FAFF"/>
                  </a:solidFill>
                  <a:latin typeface="Roboto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049054"/>
              <a:ext cx="7593069" cy="756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85"/>
                </a:lnSpc>
              </a:pPr>
              <a:r>
                <a:rPr lang="en-US" sz="3300" b="1" spc="82">
                  <a:solidFill>
                    <a:srgbClr val="F2FAFF"/>
                  </a:solidFill>
                  <a:latin typeface="Roboto"/>
                </a:rPr>
                <a:t>NEUE FERTIGKEITEN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301428"/>
              <a:ext cx="11267606" cy="1086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5"/>
                </a:lnSpc>
              </a:pPr>
              <a:r>
                <a:rPr lang="en-US" sz="2300" spc="57">
                  <a:solidFill>
                    <a:srgbClr val="F2FAFF"/>
                  </a:solidFill>
                  <a:latin typeface="Roboto"/>
                </a:rPr>
                <a:t>Presentations are communication tools that can be used as demonstrations, lectures, speeches, reports, and more.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183832"/>
              <a:ext cx="7593069" cy="756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85"/>
                </a:lnSpc>
              </a:pPr>
              <a:r>
                <a:rPr lang="en-US" sz="3300" b="1" spc="82">
                  <a:solidFill>
                    <a:srgbClr val="F2FAFF"/>
                  </a:solidFill>
                  <a:latin typeface="Roboto"/>
                </a:rPr>
                <a:t>ERFAHRUNGEN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428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CB1211-93E4-E64C-854F-BDAA32100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2177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6A51992-08C3-F644-B1EB-0A98304EC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6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G_0162.TRIM.MOV">
            <a:hlinkClick r:id="" action="ppaction://media"/>
            <a:extLst>
              <a:ext uri="{FF2B5EF4-FFF2-40B4-BE49-F238E27FC236}">
                <a16:creationId xmlns:a16="http://schemas.microsoft.com/office/drawing/2014/main" id="{14EF3C6E-D430-F646-870D-4EE3C75E91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7425" y="1706600"/>
            <a:ext cx="6153150" cy="8204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5081912-5B58-784A-9586-BD9769E674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3" r="1311" b="84570"/>
          <a:stretch>
            <a:fillRect/>
          </a:stretch>
        </p:blipFill>
        <p:spPr>
          <a:xfrm rot="10800000">
            <a:off x="-154358" y="-164078"/>
            <a:ext cx="18596716" cy="163786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04AB28D7-62D3-1A46-8F62-6D9D1C61CBD4}"/>
              </a:ext>
            </a:extLst>
          </p:cNvPr>
          <p:cNvSpPr txBox="1"/>
          <p:nvPr/>
        </p:nvSpPr>
        <p:spPr>
          <a:xfrm>
            <a:off x="1028700" y="264327"/>
            <a:ext cx="842010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14"/>
              </a:lnSpc>
            </a:pPr>
            <a:r>
              <a:rPr lang="de-CH" sz="5500" b="1" spc="577" dirty="0">
                <a:solidFill>
                  <a:srgbClr val="FFFFFF"/>
                </a:solidFill>
                <a:latin typeface="Roboto Condensed"/>
              </a:rPr>
              <a:t>Wie alles begann…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0F45535-F203-6F4D-956B-C90A4DA69F5E}"/>
              </a:ext>
            </a:extLst>
          </p:cNvPr>
          <p:cNvSpPr txBox="1"/>
          <p:nvPr/>
        </p:nvSpPr>
        <p:spPr>
          <a:xfrm>
            <a:off x="1375710" y="9347906"/>
            <a:ext cx="1650745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</p:spTree>
    <p:extLst>
      <p:ext uri="{BB962C8B-B14F-4D97-AF65-F5344CB8AC3E}">
        <p14:creationId xmlns:p14="http://schemas.microsoft.com/office/powerpoint/2010/main" val="233547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54358" y="-164078"/>
            <a:ext cx="18596716" cy="16378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64327"/>
            <a:ext cx="15065445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577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3D-Positionsbestimmung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75710" y="9347906"/>
            <a:ext cx="1650745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Abteilung MN | Riccardo Feingold</a:t>
            </a:r>
          </a:p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Klasse M20c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1551" y="2242193"/>
            <a:ext cx="5802613" cy="58026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40012" y="2242193"/>
            <a:ext cx="7829526" cy="54415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740171" y="1869585"/>
            <a:ext cx="6547829" cy="654782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54261" y="7237136"/>
            <a:ext cx="4937193" cy="44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17" b="1" i="0" u="none" strike="noStrike" kern="1200" cap="none" spc="56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SELF-DRIVING CAR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75404" y="7237136"/>
            <a:ext cx="4937193" cy="44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17" b="1" i="0" u="none" strike="noStrike" kern="1200" cap="none" spc="56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DRONE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45489" y="7237136"/>
            <a:ext cx="4937193" cy="44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6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17" b="1" i="0" u="none" strike="noStrike" kern="1200" cap="none" spc="565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Classic"/>
                <a:ea typeface="+mn-ea"/>
                <a:cs typeface="+mn-cs"/>
              </a:rPr>
              <a:t>SMARTPHONES</a:t>
            </a:r>
          </a:p>
        </p:txBody>
      </p:sp>
    </p:spTree>
    <p:extLst>
      <p:ext uri="{BB962C8B-B14F-4D97-AF65-F5344CB8AC3E}">
        <p14:creationId xmlns:p14="http://schemas.microsoft.com/office/powerpoint/2010/main" val="175575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54358" y="-164078"/>
            <a:ext cx="18596716" cy="16378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61054" y="5143500"/>
            <a:ext cx="8600736" cy="91167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64327"/>
            <a:ext cx="15065445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62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5500" b="1" i="0" u="none" strike="noStrike" kern="1200" cap="none" spc="577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Praktikum bei der SBB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5710" y="9347906"/>
            <a:ext cx="1650745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Abteilung MN | Riccardo Feingold</a:t>
            </a:r>
          </a:p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Klasse M20c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927533" y="2614013"/>
            <a:ext cx="5405257" cy="7491115"/>
            <a:chOff x="0" y="-2540"/>
            <a:chExt cx="4735830" cy="6563361"/>
          </a:xfrm>
        </p:grpSpPr>
        <p:sp>
          <p:nvSpPr>
            <p:cNvPr id="7" name="Freeform 7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56540" y="-2540"/>
              <a:ext cx="4207510" cy="6563361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4"/>
              <a:stretch>
                <a:fillRect l="-2988" t="4045" r="-7911" b="3832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</p:spTree>
    <p:extLst>
      <p:ext uri="{BB962C8B-B14F-4D97-AF65-F5344CB8AC3E}">
        <p14:creationId xmlns:p14="http://schemas.microsoft.com/office/powerpoint/2010/main" val="28241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111E-6 -0.00015 L -2.36111E-6 -1.23457E-7 C -0.02126 0.00772 -0.01241 0.00633 -0.04661 -0.00015 C -0.048 -0.00046 -0.05885 -0.00694 -0.06067 -0.00833 C -0.06206 -0.00941 -0.06363 -0.01096 -0.06501 -0.0125 C -0.06614 -0.01358 -0.0671 -0.01574 -0.06823 -0.01636 C -0.07074 -0.01821 -0.07335 -0.01914 -0.07587 -0.02037 C -0.08142 -0.02886 -0.08238 -0.03117 -0.0888 -0.03673 C -0.09097 -0.03873 -0.09314 -0.03904 -0.09522 -0.04089 C -0.0967 -0.04198 -0.09817 -0.04336 -0.09965 -0.04475 C -0.10069 -0.04769 -0.10165 -0.05139 -0.10278 -0.05309 C -0.10746 -0.05926 -0.11319 -0.06204 -0.11805 -0.06512 C -0.12543 -0.07454 -0.11623 -0.06358 -0.12665 -0.0733 C -0.12778 -0.07438 -0.12882 -0.07654 -0.12986 -0.07731 C -0.13203 -0.07917 -0.1342 -0.07994 -0.13637 -0.08148 C -0.13741 -0.0841 -0.13837 -0.08796 -0.13967 -0.08966 C -0.15312 -0.10864 -0.13889 -0.08256 -0.14826 -0.09784 C -0.14974 -0.10015 -0.15121 -0.10339 -0.1526 -0.10586 C -0.15469 -0.10926 -0.1579 -0.11204 -0.16015 -0.11389 C -0.16163 -0.11682 -0.16302 -0.1196 -0.16449 -0.12191 C -0.16554 -0.12377 -0.16666 -0.12469 -0.16779 -0.12623 C -0.16953 -0.12886 -0.17135 -0.13117 -0.17317 -0.13426 C -0.18047 -0.14645 -0.17456 -0.13765 -0.18073 -0.15046 C -0.18212 -0.15355 -0.18376 -0.15509 -0.18507 -0.15849 C -0.18628 -0.16188 -0.18715 -0.16713 -0.18828 -0.17083 C -0.18923 -0.17377 -0.19054 -0.17562 -0.19158 -0.17886 C -0.19757 -0.19923 -0.19687 -0.19707 -0.20017 -0.21543 C -0.20061 -0.2196 -0.20078 -0.22392 -0.2013 -0.22778 C -0.20182 -0.2321 -0.20286 -0.23549 -0.20338 -0.23997 C -0.20859 -0.28349 -0.20286 -0.24892 -0.20781 -0.27639 L -0.20989 -0.30062 C -0.21024 -0.30494 -0.21033 -0.30941 -0.21094 -0.31296 C -0.21337 -0.32623 -0.21319 -0.32037 -0.21319 -0.32901 L -0.21319 -0.32886 " pathEditMode="relative" rAng="0" ptsTypes="AAAAAA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60" y="-161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 rot="10800000">
            <a:off x="-154358" y="-164078"/>
            <a:ext cx="18596716" cy="16378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64327"/>
            <a:ext cx="6145329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4"/>
              </a:lnSpc>
            </a:pPr>
            <a:r>
              <a:rPr lang="en-US" sz="5500" b="1" spc="577" dirty="0" err="1">
                <a:solidFill>
                  <a:srgbClr val="FFFFFF"/>
                </a:solidFill>
                <a:latin typeface="Roboto Condensed"/>
              </a:rPr>
              <a:t>Inhaltsangabe</a:t>
            </a:r>
            <a:endParaRPr lang="en-US" sz="5500" b="1" spc="577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426372"/>
            <a:ext cx="12291142" cy="533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43253" lvl="1" indent="-742950" algn="l">
              <a:lnSpc>
                <a:spcPts val="5274"/>
              </a:lnSpc>
              <a:buFont typeface="+mj-lt"/>
              <a:buAutoNum type="arabicPeriod"/>
            </a:pPr>
            <a:r>
              <a:rPr lang="en-US" sz="3637" spc="90" dirty="0" err="1">
                <a:solidFill>
                  <a:srgbClr val="244357"/>
                </a:solidFill>
                <a:latin typeface="Roboto"/>
              </a:rPr>
              <a:t>Höhenmessung</a:t>
            </a:r>
            <a:endParaRPr lang="en-US" sz="3637" spc="90" dirty="0">
              <a:solidFill>
                <a:srgbClr val="244357"/>
              </a:solidFill>
              <a:latin typeface="Roboto"/>
            </a:endParaRPr>
          </a:p>
          <a:p>
            <a:pPr marL="1043253" lvl="1" indent="-742950" algn="l">
              <a:lnSpc>
                <a:spcPts val="5274"/>
              </a:lnSpc>
              <a:buFont typeface="+mj-lt"/>
              <a:buAutoNum type="arabicPeriod"/>
            </a:pPr>
            <a:r>
              <a:rPr lang="en-US" sz="3637" spc="90" dirty="0">
                <a:solidFill>
                  <a:srgbClr val="244357"/>
                </a:solidFill>
                <a:latin typeface="Roboto"/>
              </a:rPr>
              <a:t>Sensor Fusion </a:t>
            </a:r>
          </a:p>
          <a:p>
            <a:pPr marL="1043253" lvl="1" indent="-742950" algn="l">
              <a:lnSpc>
                <a:spcPts val="5274"/>
              </a:lnSpc>
              <a:buFont typeface="+mj-lt"/>
              <a:buAutoNum type="arabicPeriod"/>
            </a:pPr>
            <a:r>
              <a:rPr lang="en-US" sz="3637" spc="90" dirty="0">
                <a:solidFill>
                  <a:srgbClr val="244357"/>
                </a:solidFill>
                <a:latin typeface="Roboto"/>
              </a:rPr>
              <a:t>Sensor Fusion-</a:t>
            </a:r>
            <a:r>
              <a:rPr lang="en-US" sz="3637" spc="90" dirty="0" err="1">
                <a:solidFill>
                  <a:srgbClr val="244357"/>
                </a:solidFill>
                <a:latin typeface="Roboto"/>
              </a:rPr>
              <a:t>Algorithmen</a:t>
            </a:r>
            <a:endParaRPr lang="en-US" sz="3637" spc="90" dirty="0">
              <a:solidFill>
                <a:srgbClr val="244357"/>
              </a:solidFill>
              <a:latin typeface="Roboto"/>
            </a:endParaRPr>
          </a:p>
          <a:p>
            <a:pPr marL="1543758" lvl="2" indent="-742950" algn="l">
              <a:lnSpc>
                <a:spcPts val="5274"/>
              </a:lnSpc>
              <a:buFont typeface="+mj-lt"/>
              <a:buAutoNum type="arabicPeriod"/>
            </a:pPr>
            <a:r>
              <a:rPr lang="en-US" sz="3637" spc="90" dirty="0">
                <a:solidFill>
                  <a:srgbClr val="244357"/>
                </a:solidFill>
                <a:latin typeface="Roboto"/>
              </a:rPr>
              <a:t>Map Matching</a:t>
            </a:r>
          </a:p>
          <a:p>
            <a:pPr marL="1543758" lvl="2" indent="-742950" algn="l">
              <a:lnSpc>
                <a:spcPts val="5274"/>
              </a:lnSpc>
              <a:buFont typeface="+mj-lt"/>
              <a:buAutoNum type="arabicPeriod"/>
            </a:pPr>
            <a:r>
              <a:rPr lang="en-US" sz="3637" spc="90" dirty="0">
                <a:solidFill>
                  <a:srgbClr val="244357"/>
                </a:solidFill>
                <a:latin typeface="Roboto"/>
              </a:rPr>
              <a:t>Filtering</a:t>
            </a:r>
          </a:p>
          <a:p>
            <a:pPr marL="1043253" lvl="1" indent="-742950" algn="l">
              <a:lnSpc>
                <a:spcPts val="5274"/>
              </a:lnSpc>
              <a:buFont typeface="+mj-lt"/>
              <a:buAutoNum type="arabicPeriod"/>
            </a:pPr>
            <a:r>
              <a:rPr lang="en-US" sz="3637" spc="90" dirty="0" err="1">
                <a:solidFill>
                  <a:srgbClr val="244357"/>
                </a:solidFill>
                <a:latin typeface="Roboto"/>
              </a:rPr>
              <a:t>Messungen</a:t>
            </a:r>
            <a:r>
              <a:rPr lang="en-US" sz="3637" spc="90" dirty="0">
                <a:solidFill>
                  <a:srgbClr val="244357"/>
                </a:solidFill>
                <a:latin typeface="Roboto"/>
              </a:rPr>
              <a:t> </a:t>
            </a:r>
            <a:r>
              <a:rPr lang="en-US" sz="3637" spc="90" dirty="0" err="1">
                <a:solidFill>
                  <a:srgbClr val="244357"/>
                </a:solidFill>
                <a:latin typeface="Roboto"/>
              </a:rPr>
              <a:t>mit</a:t>
            </a:r>
            <a:r>
              <a:rPr lang="en-US" sz="3637" spc="90" dirty="0">
                <a:solidFill>
                  <a:srgbClr val="244357"/>
                </a:solidFill>
                <a:latin typeface="Roboto"/>
              </a:rPr>
              <a:t> Sensor Fusion</a:t>
            </a:r>
          </a:p>
          <a:p>
            <a:pPr marL="1043253" lvl="1" indent="-742950" algn="l">
              <a:lnSpc>
                <a:spcPts val="5274"/>
              </a:lnSpc>
              <a:buFont typeface="+mj-lt"/>
              <a:buAutoNum type="arabicPeriod"/>
            </a:pPr>
            <a:r>
              <a:rPr lang="en-US" sz="3637" spc="90" dirty="0" err="1">
                <a:solidFill>
                  <a:srgbClr val="244357"/>
                </a:solidFill>
                <a:latin typeface="Roboto"/>
              </a:rPr>
              <a:t>Fazit</a:t>
            </a:r>
            <a:endParaRPr lang="en-US" sz="3637" spc="90" dirty="0">
              <a:solidFill>
                <a:srgbClr val="244357"/>
              </a:solidFill>
              <a:latin typeface="Roboto"/>
            </a:endParaRPr>
          </a:p>
          <a:p>
            <a:pPr marL="1043253" lvl="1" indent="-742950" algn="l">
              <a:lnSpc>
                <a:spcPts val="5274"/>
              </a:lnSpc>
              <a:buFont typeface="+mj-lt"/>
              <a:buAutoNum type="arabicPeriod"/>
            </a:pPr>
            <a:r>
              <a:rPr lang="en-US" sz="3637" spc="90" dirty="0" err="1">
                <a:solidFill>
                  <a:srgbClr val="244357"/>
                </a:solidFill>
                <a:latin typeface="Roboto"/>
              </a:rPr>
              <a:t>Diskussion</a:t>
            </a:r>
            <a:endParaRPr lang="en-US" sz="3637" spc="90" dirty="0">
              <a:solidFill>
                <a:srgbClr val="244357"/>
              </a:solidFill>
              <a:latin typeface="Robo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75710" y="9347906"/>
            <a:ext cx="1650745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</p:spTree>
    <p:extLst>
      <p:ext uri="{BB962C8B-B14F-4D97-AF65-F5344CB8AC3E}">
        <p14:creationId xmlns:p14="http://schemas.microsoft.com/office/powerpoint/2010/main" val="409055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54358" y="-164078"/>
            <a:ext cx="18596716" cy="16378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38578" y="3283031"/>
            <a:ext cx="3244710" cy="324471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753767" y="2818695"/>
            <a:ext cx="3709061" cy="3709046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2230" t="-46601" r="-37231" b="-3915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05906" y="4139396"/>
            <a:ext cx="4452201" cy="152787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228094" y="4139396"/>
            <a:ext cx="4452201" cy="149847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264327"/>
            <a:ext cx="9871408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2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5500" b="1" i="0" u="none" strike="noStrike" kern="1200" cap="none" spc="577" normalizeH="0" baseline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Höhenmessung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9731" y="6639414"/>
            <a:ext cx="4124551" cy="82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6" b="0" i="0" u="none" strike="noStrike" kern="1200" cap="none" spc="67" normalizeH="0" baseline="0" noProof="0" dirty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INTERNATIONALE</a:t>
            </a:r>
            <a:r>
              <a:rPr kumimoji="0" lang="en-US" sz="2696" b="0" i="0" u="none" strike="noStrike" kern="1200" cap="none" spc="67" normalizeH="0" baseline="0" dirty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</a:t>
            </a:r>
            <a:r>
              <a:rPr kumimoji="0" lang="en-US" sz="2696" b="0" i="0" u="none" strike="noStrike" kern="1200" cap="none" spc="67" normalizeH="0" baseline="0" noProof="0" dirty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HÖHENFORMEL</a:t>
            </a:r>
            <a:endParaRPr kumimoji="0" lang="en-US" sz="2696" b="0" i="0" u="none" strike="noStrike" kern="1200" cap="none" spc="67" normalizeH="0" baseline="0" dirty="0">
              <a:ln>
                <a:noFill/>
              </a:ln>
              <a:solidFill>
                <a:srgbClr val="244357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75710" y="9347906"/>
            <a:ext cx="1650745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Abteilung MN | Riccardo Feingold</a:t>
            </a:r>
          </a:p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Klasse M20c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58107" y="6640440"/>
            <a:ext cx="4592175" cy="82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6" b="0" i="0" u="none" strike="noStrike" kern="1200" cap="none" spc="67" normalizeH="0" baseline="0" noProof="0" dirty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HÖHENFORMEL DES DEUTSCHEN WETTERDIENSTS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65222" y="6639062"/>
            <a:ext cx="4791423" cy="42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67" normalizeH="0" baseline="0" noProof="0" dirty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GPS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12586" y="6639062"/>
            <a:ext cx="4791423" cy="829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67" normalizeH="0" baseline="0" noProof="0" dirty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HÖHENMESSUNG MIT REFERENZPUNKTEN</a:t>
            </a:r>
          </a:p>
        </p:txBody>
      </p:sp>
    </p:spTree>
    <p:extLst>
      <p:ext uri="{BB962C8B-B14F-4D97-AF65-F5344CB8AC3E}">
        <p14:creationId xmlns:p14="http://schemas.microsoft.com/office/powerpoint/2010/main" val="196021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19200"/>
            <a:ext cx="12389245" cy="336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926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2550" b="1" i="0" u="none" strike="noStrike" kern="1200" cap="none" spc="7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SENSOR FUSION?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80663" y="1912320"/>
            <a:ext cx="2670682" cy="267068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951806" y="1912320"/>
            <a:ext cx="2670682" cy="2670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207314" y="2636876"/>
            <a:ext cx="1221570" cy="12215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75710" y="9347906"/>
            <a:ext cx="1650745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F2FA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Abteilung MN | Riccardo Feingold</a:t>
            </a:r>
          </a:p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F2FA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Klasse M20c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499237"/>
            <a:ext cx="9337370" cy="759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927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980" b="1" i="0" u="none" strike="noStrike" kern="1200" cap="none" spc="12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WARUM IST ES WICHTIG?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034532" y="5143500"/>
            <a:ext cx="1567134" cy="680629"/>
            <a:chOff x="0" y="0"/>
            <a:chExt cx="2089512" cy="907506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2089512" cy="23174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675760"/>
              <a:ext cx="2089512" cy="231746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584578" y="6587618"/>
            <a:ext cx="2467042" cy="267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405F2AA5-61DC-5244-8013-E15BF9B3B223}"/>
              </a:ext>
            </a:extLst>
          </p:cNvPr>
          <p:cNvSpPr/>
          <p:nvPr/>
        </p:nvSpPr>
        <p:spPr>
          <a:xfrm>
            <a:off x="10898919" y="3298638"/>
            <a:ext cx="4572000" cy="4572000"/>
          </a:xfrm>
          <a:prstGeom prst="ellipse">
            <a:avLst/>
          </a:prstGeom>
          <a:solidFill>
            <a:srgbClr val="1569EF"/>
          </a:solidFill>
          <a:ln>
            <a:solidFill>
              <a:srgbClr val="156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2341E9-BCAC-1248-94F7-18BDBE19BBBF}"/>
              </a:ext>
            </a:extLst>
          </p:cNvPr>
          <p:cNvSpPr/>
          <p:nvPr/>
        </p:nvSpPr>
        <p:spPr>
          <a:xfrm>
            <a:off x="2717093" y="3397015"/>
            <a:ext cx="4572000" cy="4572000"/>
          </a:xfrm>
          <a:prstGeom prst="ellipse">
            <a:avLst/>
          </a:prstGeom>
          <a:solidFill>
            <a:srgbClr val="1569EF"/>
          </a:solidFill>
          <a:ln>
            <a:solidFill>
              <a:srgbClr val="156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TextBox 2"/>
          <p:cNvSpPr txBox="1"/>
          <p:nvPr/>
        </p:nvSpPr>
        <p:spPr>
          <a:xfrm>
            <a:off x="691273" y="9347906"/>
            <a:ext cx="17191891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54358" y="-145414"/>
            <a:ext cx="18596716" cy="163786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82991"/>
            <a:ext cx="12520786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214"/>
              </a:lnSpc>
              <a:spcBef>
                <a:spcPct val="0"/>
              </a:spcBef>
            </a:pPr>
            <a:r>
              <a:rPr lang="de-CH" sz="5500" b="1" i="0" spc="577" dirty="0">
                <a:solidFill>
                  <a:srgbClr val="FFFFFF"/>
                </a:solidFill>
                <a:latin typeface="Roboto Condensed"/>
              </a:rPr>
              <a:t>Sensor Fusion-Algorithmen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18898" y="8223375"/>
            <a:ext cx="4768365" cy="644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0"/>
              </a:lnSpc>
            </a:pPr>
            <a:r>
              <a:rPr lang="en-US" sz="3607" b="1" spc="90">
                <a:solidFill>
                  <a:srgbClr val="244357"/>
                </a:solidFill>
                <a:latin typeface="Roboto"/>
              </a:rPr>
              <a:t>Map Matching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732999" y="3994937"/>
            <a:ext cx="2885308" cy="317940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956483" y="8223375"/>
            <a:ext cx="4456873" cy="615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30"/>
              </a:lnSpc>
              <a:spcBef>
                <a:spcPct val="0"/>
              </a:spcBef>
            </a:pPr>
            <a:r>
              <a:rPr lang="en-US" sz="3607" b="1" i="0" spc="90" dirty="0">
                <a:solidFill>
                  <a:srgbClr val="244357"/>
                </a:solidFill>
                <a:latin typeface="Roboto"/>
              </a:rPr>
              <a:t>Filtering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853481" y="4179454"/>
            <a:ext cx="2662878" cy="310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9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363" r="1311" b="84570"/>
          <a:stretch>
            <a:fillRect/>
          </a:stretch>
        </p:blipFill>
        <p:spPr>
          <a:xfrm>
            <a:off x="-154358" y="-164078"/>
            <a:ext cx="18596716" cy="16378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1772635"/>
            <a:ext cx="16230600" cy="748566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662907"/>
            <a:ext cx="101727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4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4575" b="0" i="0" u="none" strike="noStrike" kern="1200" cap="none" spc="114" normalizeH="0" baseline="0" dirty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Point </a:t>
            </a:r>
            <a:r>
              <a:rPr kumimoji="0" lang="de-CH" sz="4575" b="0" i="0" u="none" strike="noStrike" kern="1200" cap="none" spc="114" normalizeH="0" baseline="0" dirty="0" err="1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To</a:t>
            </a:r>
            <a:r>
              <a:rPr kumimoji="0" lang="de-CH" sz="4575" b="0" i="0" u="none" strike="noStrike" kern="1200" cap="none" spc="114" normalizeH="0" baseline="0" dirty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Point-Methode: Flussdiagramm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64327"/>
            <a:ext cx="10556201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21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1200" cap="none" spc="577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Map Matching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5710" y="9347906"/>
            <a:ext cx="1650745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Abteilung MN | Riccardo Feingold</a:t>
            </a:r>
          </a:p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Klasse M20c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3549288" y="45509"/>
            <a:ext cx="2507850" cy="7136979"/>
            <a:chOff x="0" y="0"/>
            <a:chExt cx="3719950" cy="105864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21220" cy="10587713"/>
            </a:xfrm>
            <a:custGeom>
              <a:avLst/>
              <a:gdLst/>
              <a:ahLst/>
              <a:cxnLst/>
              <a:rect l="l" t="t" r="r" b="b"/>
              <a:pathLst>
                <a:path w="3721220" h="10587713">
                  <a:moveTo>
                    <a:pt x="60960" y="269240"/>
                  </a:moveTo>
                  <a:cubicBezTo>
                    <a:pt x="60960" y="154940"/>
                    <a:pt x="153670" y="62230"/>
                    <a:pt x="267970" y="62230"/>
                  </a:cubicBezTo>
                  <a:lnTo>
                    <a:pt x="586724" y="62230"/>
                  </a:lnTo>
                  <a:lnTo>
                    <a:pt x="586724" y="0"/>
                  </a:lnTo>
                  <a:lnTo>
                    <a:pt x="269240" y="0"/>
                  </a:lnTo>
                  <a:cubicBezTo>
                    <a:pt x="120650" y="0"/>
                    <a:pt x="0" y="120650"/>
                    <a:pt x="0" y="269240"/>
                  </a:cubicBezTo>
                  <a:lnTo>
                    <a:pt x="0" y="637740"/>
                  </a:lnTo>
                  <a:lnTo>
                    <a:pt x="60960" y="637740"/>
                  </a:lnTo>
                  <a:lnTo>
                    <a:pt x="60960" y="269240"/>
                  </a:lnTo>
                  <a:close/>
                  <a:moveTo>
                    <a:pt x="157480" y="387350"/>
                  </a:moveTo>
                  <a:cubicBezTo>
                    <a:pt x="157480" y="260350"/>
                    <a:pt x="260350" y="157480"/>
                    <a:pt x="387350" y="157480"/>
                  </a:cubicBezTo>
                  <a:lnTo>
                    <a:pt x="586724" y="157480"/>
                  </a:lnTo>
                  <a:lnTo>
                    <a:pt x="586724" y="140970"/>
                  </a:lnTo>
                  <a:lnTo>
                    <a:pt x="387350" y="140970"/>
                  </a:lnTo>
                  <a:cubicBezTo>
                    <a:pt x="251460" y="140970"/>
                    <a:pt x="140970" y="251460"/>
                    <a:pt x="140970" y="387350"/>
                  </a:cubicBezTo>
                  <a:lnTo>
                    <a:pt x="140970" y="635464"/>
                  </a:lnTo>
                  <a:lnTo>
                    <a:pt x="157480" y="635464"/>
                  </a:lnTo>
                  <a:lnTo>
                    <a:pt x="157480" y="387350"/>
                  </a:lnTo>
                  <a:close/>
                  <a:moveTo>
                    <a:pt x="0" y="635464"/>
                  </a:moveTo>
                  <a:lnTo>
                    <a:pt x="60960" y="635464"/>
                  </a:lnTo>
                  <a:lnTo>
                    <a:pt x="60960" y="9979383"/>
                  </a:lnTo>
                  <a:lnTo>
                    <a:pt x="0" y="9979383"/>
                  </a:lnTo>
                  <a:lnTo>
                    <a:pt x="0" y="635464"/>
                  </a:lnTo>
                  <a:close/>
                  <a:moveTo>
                    <a:pt x="142240" y="635464"/>
                  </a:moveTo>
                  <a:lnTo>
                    <a:pt x="158750" y="635464"/>
                  </a:lnTo>
                  <a:lnTo>
                    <a:pt x="158750" y="9979383"/>
                  </a:lnTo>
                  <a:lnTo>
                    <a:pt x="142240" y="9979383"/>
                  </a:lnTo>
                  <a:lnTo>
                    <a:pt x="142240" y="635464"/>
                  </a:lnTo>
                  <a:close/>
                  <a:moveTo>
                    <a:pt x="269240" y="10525483"/>
                  </a:moveTo>
                  <a:cubicBezTo>
                    <a:pt x="154940" y="10525483"/>
                    <a:pt x="62230" y="10432773"/>
                    <a:pt x="62230" y="10318473"/>
                  </a:cubicBezTo>
                  <a:lnTo>
                    <a:pt x="62230" y="9979383"/>
                  </a:lnTo>
                  <a:lnTo>
                    <a:pt x="0" y="9979383"/>
                  </a:lnTo>
                  <a:lnTo>
                    <a:pt x="0" y="10318473"/>
                  </a:lnTo>
                  <a:cubicBezTo>
                    <a:pt x="0" y="10467063"/>
                    <a:pt x="120650" y="10587713"/>
                    <a:pt x="269240" y="10587713"/>
                  </a:cubicBezTo>
                  <a:lnTo>
                    <a:pt x="587865" y="10587713"/>
                  </a:lnTo>
                  <a:lnTo>
                    <a:pt x="587865" y="10525483"/>
                  </a:lnTo>
                  <a:lnTo>
                    <a:pt x="269240" y="10525483"/>
                  </a:lnTo>
                  <a:close/>
                  <a:moveTo>
                    <a:pt x="387350" y="10428963"/>
                  </a:moveTo>
                  <a:cubicBezTo>
                    <a:pt x="260350" y="10428963"/>
                    <a:pt x="157480" y="10326093"/>
                    <a:pt x="157480" y="10199093"/>
                  </a:cubicBezTo>
                  <a:lnTo>
                    <a:pt x="157480" y="9979383"/>
                  </a:lnTo>
                  <a:lnTo>
                    <a:pt x="140970" y="9979383"/>
                  </a:lnTo>
                  <a:lnTo>
                    <a:pt x="140970" y="10199093"/>
                  </a:lnTo>
                  <a:cubicBezTo>
                    <a:pt x="140970" y="10334983"/>
                    <a:pt x="251460" y="10445473"/>
                    <a:pt x="387350" y="10445473"/>
                  </a:cubicBezTo>
                  <a:lnTo>
                    <a:pt x="586724" y="10445473"/>
                  </a:lnTo>
                  <a:lnTo>
                    <a:pt x="586724" y="10428963"/>
                  </a:lnTo>
                  <a:lnTo>
                    <a:pt x="387350" y="10428963"/>
                  </a:lnTo>
                  <a:close/>
                  <a:moveTo>
                    <a:pt x="586724" y="10525483"/>
                  </a:moveTo>
                  <a:lnTo>
                    <a:pt x="3034026" y="10525483"/>
                  </a:lnTo>
                  <a:lnTo>
                    <a:pt x="3034026" y="10586443"/>
                  </a:lnTo>
                  <a:lnTo>
                    <a:pt x="586724" y="10586443"/>
                  </a:lnTo>
                  <a:lnTo>
                    <a:pt x="586724" y="10525483"/>
                  </a:lnTo>
                  <a:close/>
                  <a:moveTo>
                    <a:pt x="586724" y="10428963"/>
                  </a:moveTo>
                  <a:lnTo>
                    <a:pt x="3034026" y="10428963"/>
                  </a:lnTo>
                  <a:lnTo>
                    <a:pt x="3034026" y="10445473"/>
                  </a:lnTo>
                  <a:lnTo>
                    <a:pt x="586724" y="10445473"/>
                  </a:lnTo>
                  <a:lnTo>
                    <a:pt x="586724" y="10428963"/>
                  </a:lnTo>
                  <a:close/>
                  <a:moveTo>
                    <a:pt x="3658990" y="9979383"/>
                  </a:moveTo>
                  <a:lnTo>
                    <a:pt x="3658990" y="10318473"/>
                  </a:lnTo>
                  <a:cubicBezTo>
                    <a:pt x="3658990" y="10432773"/>
                    <a:pt x="3566280" y="10525483"/>
                    <a:pt x="3451980" y="10525483"/>
                  </a:cubicBezTo>
                  <a:lnTo>
                    <a:pt x="3034026" y="10525483"/>
                  </a:lnTo>
                  <a:lnTo>
                    <a:pt x="3034026" y="10586443"/>
                  </a:lnTo>
                  <a:lnTo>
                    <a:pt x="3451980" y="10586443"/>
                  </a:lnTo>
                  <a:cubicBezTo>
                    <a:pt x="3600570" y="10586443"/>
                    <a:pt x="3721220" y="10465793"/>
                    <a:pt x="3721220" y="10317203"/>
                  </a:cubicBezTo>
                  <a:lnTo>
                    <a:pt x="3721220" y="9979383"/>
                  </a:lnTo>
                  <a:lnTo>
                    <a:pt x="3658990" y="9979383"/>
                  </a:lnTo>
                  <a:close/>
                  <a:moveTo>
                    <a:pt x="3562470" y="10199093"/>
                  </a:moveTo>
                  <a:cubicBezTo>
                    <a:pt x="3562470" y="10326093"/>
                    <a:pt x="3459600" y="10428963"/>
                    <a:pt x="3332600" y="10428963"/>
                  </a:cubicBezTo>
                  <a:lnTo>
                    <a:pt x="3034026" y="10428963"/>
                  </a:lnTo>
                  <a:lnTo>
                    <a:pt x="3034026" y="10445473"/>
                  </a:lnTo>
                  <a:lnTo>
                    <a:pt x="3332600" y="10445473"/>
                  </a:lnTo>
                  <a:cubicBezTo>
                    <a:pt x="3468490" y="10445473"/>
                    <a:pt x="3578980" y="10334983"/>
                    <a:pt x="3578980" y="10199093"/>
                  </a:cubicBezTo>
                  <a:lnTo>
                    <a:pt x="3578980" y="9979383"/>
                  </a:lnTo>
                  <a:lnTo>
                    <a:pt x="3562470" y="9979383"/>
                  </a:lnTo>
                  <a:lnTo>
                    <a:pt x="3562470" y="10199093"/>
                  </a:lnTo>
                  <a:close/>
                  <a:moveTo>
                    <a:pt x="3658990" y="635464"/>
                  </a:moveTo>
                  <a:lnTo>
                    <a:pt x="3719950" y="635464"/>
                  </a:lnTo>
                  <a:lnTo>
                    <a:pt x="3719950" y="9979383"/>
                  </a:lnTo>
                  <a:lnTo>
                    <a:pt x="3658990" y="9979383"/>
                  </a:lnTo>
                  <a:lnTo>
                    <a:pt x="3658990" y="635464"/>
                  </a:lnTo>
                  <a:close/>
                  <a:moveTo>
                    <a:pt x="3562470" y="635464"/>
                  </a:moveTo>
                  <a:lnTo>
                    <a:pt x="3578980" y="635464"/>
                  </a:lnTo>
                  <a:lnTo>
                    <a:pt x="3578980" y="9979383"/>
                  </a:lnTo>
                  <a:lnTo>
                    <a:pt x="3562470" y="9979383"/>
                  </a:lnTo>
                  <a:lnTo>
                    <a:pt x="3562470" y="635464"/>
                  </a:lnTo>
                  <a:close/>
                  <a:moveTo>
                    <a:pt x="3451980" y="60960"/>
                  </a:moveTo>
                  <a:cubicBezTo>
                    <a:pt x="3566280" y="60960"/>
                    <a:pt x="3658990" y="153670"/>
                    <a:pt x="3658990" y="267970"/>
                  </a:cubicBezTo>
                  <a:lnTo>
                    <a:pt x="3658990" y="635464"/>
                  </a:lnTo>
                  <a:lnTo>
                    <a:pt x="3719950" y="635464"/>
                  </a:lnTo>
                  <a:lnTo>
                    <a:pt x="3719950" y="269240"/>
                  </a:lnTo>
                  <a:cubicBezTo>
                    <a:pt x="3719950" y="120650"/>
                    <a:pt x="3599300" y="0"/>
                    <a:pt x="3450710" y="0"/>
                  </a:cubicBezTo>
                  <a:lnTo>
                    <a:pt x="3032885" y="0"/>
                  </a:lnTo>
                  <a:lnTo>
                    <a:pt x="3032885" y="60960"/>
                  </a:lnTo>
                  <a:lnTo>
                    <a:pt x="3451980" y="60960"/>
                  </a:lnTo>
                  <a:close/>
                  <a:moveTo>
                    <a:pt x="3332600" y="142240"/>
                  </a:moveTo>
                  <a:lnTo>
                    <a:pt x="3034026" y="142240"/>
                  </a:lnTo>
                  <a:lnTo>
                    <a:pt x="3034026" y="158750"/>
                  </a:lnTo>
                  <a:lnTo>
                    <a:pt x="3332600" y="158750"/>
                  </a:lnTo>
                  <a:cubicBezTo>
                    <a:pt x="3459600" y="158750"/>
                    <a:pt x="3562470" y="261620"/>
                    <a:pt x="3562470" y="388620"/>
                  </a:cubicBezTo>
                  <a:lnTo>
                    <a:pt x="3562470" y="637740"/>
                  </a:lnTo>
                  <a:lnTo>
                    <a:pt x="3578980" y="637740"/>
                  </a:lnTo>
                  <a:lnTo>
                    <a:pt x="3578980" y="387350"/>
                  </a:lnTo>
                  <a:cubicBezTo>
                    <a:pt x="3578980" y="251460"/>
                    <a:pt x="3468490" y="142240"/>
                    <a:pt x="3332600" y="142240"/>
                  </a:cubicBezTo>
                  <a:close/>
                  <a:moveTo>
                    <a:pt x="586724" y="0"/>
                  </a:moveTo>
                  <a:lnTo>
                    <a:pt x="3034026" y="0"/>
                  </a:lnTo>
                  <a:lnTo>
                    <a:pt x="3034026" y="60960"/>
                  </a:lnTo>
                  <a:lnTo>
                    <a:pt x="586724" y="60960"/>
                  </a:lnTo>
                  <a:lnTo>
                    <a:pt x="586724" y="0"/>
                  </a:lnTo>
                  <a:close/>
                  <a:moveTo>
                    <a:pt x="586724" y="142240"/>
                  </a:moveTo>
                  <a:lnTo>
                    <a:pt x="3034026" y="142240"/>
                  </a:lnTo>
                  <a:lnTo>
                    <a:pt x="3034026" y="158750"/>
                  </a:lnTo>
                  <a:lnTo>
                    <a:pt x="586724" y="158750"/>
                  </a:lnTo>
                  <a:lnTo>
                    <a:pt x="586724" y="14224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085270" y="2587780"/>
            <a:ext cx="5369154" cy="458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5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49" b="1" i="0" u="none" strike="noStrike" kern="1200" cap="none" spc="73" normalizeH="0" baseline="0" noProof="0" dirty="0">
                <a:ln>
                  <a:noFill/>
                </a:ln>
                <a:solidFill>
                  <a:srgbClr val="244357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GPS: 7.3605, 46.90455</a:t>
            </a: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4411365" y="5179207"/>
            <a:ext cx="783695" cy="161128"/>
            <a:chOff x="0" y="0"/>
            <a:chExt cx="6350000" cy="1305560"/>
          </a:xfrm>
        </p:grpSpPr>
        <p:sp>
          <p:nvSpPr>
            <p:cNvPr id="11" name="Freeform 11"/>
            <p:cNvSpPr/>
            <p:nvPr/>
          </p:nvSpPr>
          <p:spPr>
            <a:xfrm>
              <a:off x="0" y="-27940"/>
              <a:ext cx="6369050" cy="1360170"/>
            </a:xfrm>
            <a:custGeom>
              <a:avLst/>
              <a:gdLst/>
              <a:ahLst/>
              <a:cxnLst/>
              <a:rect l="l" t="t" r="r" b="b"/>
              <a:pathLst>
                <a:path w="6369050" h="1360170">
                  <a:moveTo>
                    <a:pt x="6294120" y="579120"/>
                  </a:moveTo>
                  <a:lnTo>
                    <a:pt x="5594350" y="55880"/>
                  </a:lnTo>
                  <a:cubicBezTo>
                    <a:pt x="5520690" y="0"/>
                    <a:pt x="5459730" y="30480"/>
                    <a:pt x="5459730" y="123190"/>
                  </a:cubicBezTo>
                  <a:lnTo>
                    <a:pt x="5459730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5458460" y="805180"/>
                  </a:lnTo>
                  <a:lnTo>
                    <a:pt x="5458460" y="1236980"/>
                  </a:lnTo>
                  <a:cubicBezTo>
                    <a:pt x="5458460" y="1329690"/>
                    <a:pt x="5519420" y="1360170"/>
                    <a:pt x="5593080" y="1304290"/>
                  </a:cubicBezTo>
                  <a:lnTo>
                    <a:pt x="6294120" y="779780"/>
                  </a:lnTo>
                  <a:cubicBezTo>
                    <a:pt x="6369050" y="726440"/>
                    <a:pt x="6369050" y="635000"/>
                    <a:pt x="6294120" y="579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2" name="Onlinemedien 11" descr="output_uENNsC.mp4">
            <a:hlinkClick r:id="" action="ppaction://media"/>
            <a:extLst>
              <a:ext uri="{FF2B5EF4-FFF2-40B4-BE49-F238E27FC236}">
                <a16:creationId xmlns:a16="http://schemas.microsoft.com/office/drawing/2014/main" id="{69B04A80-0312-5048-A7F3-02A23598F9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5710" y="3275275"/>
            <a:ext cx="6792179" cy="122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7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</Words>
  <Application>Microsoft Macintosh PowerPoint</Application>
  <PresentationFormat>Benutzerdefiniert</PresentationFormat>
  <Paragraphs>84</Paragraphs>
  <Slides>18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Calibri</vt:lpstr>
      <vt:lpstr>Cambria Math</vt:lpstr>
      <vt:lpstr>Roboto</vt:lpstr>
      <vt:lpstr>Arial</vt:lpstr>
      <vt:lpstr>Montserrat Classic</vt:lpstr>
      <vt:lpstr>Roboto Condensed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Präsentiert von Riccardo Feingold</dc:title>
  <cp:lastModifiedBy>Feingold, Riccardo Orion (STUDENTS)</cp:lastModifiedBy>
  <cp:revision>23</cp:revision>
  <dcterms:created xsi:type="dcterms:W3CDTF">2006-08-16T00:00:00Z</dcterms:created>
  <dcterms:modified xsi:type="dcterms:W3CDTF">2019-12-09T20:04:44Z</dcterms:modified>
  <dc:identifier>DADsAhu9XGI</dc:identifier>
</cp:coreProperties>
</file>